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4"/>
  </p:sldMasterIdLst>
  <p:notesMasterIdLst>
    <p:notesMasterId r:id="rId13"/>
  </p:notesMasterIdLst>
  <p:sldIdLst>
    <p:sldId id="256" r:id="rId5"/>
    <p:sldId id="257" r:id="rId6"/>
    <p:sldId id="266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E9CFF"/>
    <a:srgbClr val="D1E8FE"/>
    <a:srgbClr val="808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61"/>
    <p:restoredTop sz="94658"/>
  </p:normalViewPr>
  <p:slideViewPr>
    <p:cSldViewPr snapToGrid="0">
      <p:cViewPr>
        <p:scale>
          <a:sx n="116" d="100"/>
          <a:sy n="116" d="100"/>
        </p:scale>
        <p:origin x="93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E05B0-38F0-4588-9972-30CC2CB0162D}" type="datetimeFigureOut">
              <a:t>6/20/25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0B661-3DA8-4828-BC9B-6D78727DDC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20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/>
              <a:t>Introducing! </a:t>
            </a:r>
            <a:r>
              <a:rPr lang="en-US" err="1"/>
              <a:t>QStrike</a:t>
            </a:r>
            <a:r>
              <a:rPr lang="en-US"/>
              <a:t>!</a:t>
            </a: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/>
              <a:t>As technology improves, new weapons emerge as humans take to the stars </a:t>
            </a:r>
            <a:endParaRPr lang="en-US"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en-US">
                <a:ea typeface="Calibri"/>
                <a:cs typeface="Calibri"/>
              </a:rPr>
              <a:t>Quantum weapons elevate gameplay! Shoot your enemies starships out of space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/>
              <a:t>Player 1 can send a superposition of 2 attacks with different phases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/>
              <a:t>Player 2 can either defend one position via destructive interference and attack another, there's a twist! Player 2 doesn't know the phase of attack it's defending against, only the quadrant it's in. It can only full remove the possibility of a strike if they guess the phase properly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,Sans-Serif"/>
              <a:buChar char="•"/>
            </a:pPr>
            <a:r>
              <a:rPr lang="en-US"/>
              <a:t> If player 2 doesn't want to defend, they can launch a superposition of 2 attacks on player 1's grid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E0B661-3DA8-4828-BC9B-6D78727DDC4A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940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AFC05-F156-4DC0-B7C1-381DDC5A816C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239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F5037-763A-49FC-BE18-7CF679424955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30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272E5-C050-48AD-A889-D9C5EB15D298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04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E6AB-A279-4EAC-BB14-CF6181E30ECB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7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AF70E-5E62-4765-A1CB-302E552B26DC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866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AD2EF-F0B8-4346-A7C0-F1A9089573BC}" type="datetime1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42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17752-5BC2-43A7-8254-C342DB363F57}" type="datetime1">
              <a:rPr lang="en-US" smtClean="0"/>
              <a:t>6/20/25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7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62622-CEE5-4FA6-B101-02CFB5C63740}" type="datetime1">
              <a:rPr lang="en-US" smtClean="0"/>
              <a:t>6/20/25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8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26858-019C-480B-8042-893405B49323}" type="datetime1">
              <a:rPr lang="en-US" smtClean="0"/>
              <a:t>6/20/25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5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CAB73F-C8D7-4271-A439-5A2DC2AF2D6D}" type="datetime1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27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0F16F-C752-41AD-B954-E630890ECBC3}" type="datetime1">
              <a:rPr lang="en-US" smtClean="0"/>
              <a:t>6/20/25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09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217" y="-26769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39" y="1397285"/>
            <a:ext cx="10685124" cy="447180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F38EE87-A889-4BA7-8585-E20403CDE30A}" type="datetime1">
              <a:rPr lang="en-US" smtClean="0"/>
              <a:t>6/20/25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739739" y="1131675"/>
            <a:ext cx="1068512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397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space ships in space&#10;&#10;AI-generated content may be incorrect.">
            <a:extLst>
              <a:ext uri="{FF2B5EF4-FFF2-40B4-BE49-F238E27FC236}">
                <a16:creationId xmlns:a16="http://schemas.microsoft.com/office/drawing/2014/main" id="{B25EEF5D-880D-2914-1639-B8AEEBB5AE4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4DA6A-B68B-7957-15BF-961510A86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E07EE2AF-79F9-D110-0EB5-0391C539C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7773" y="-756065"/>
            <a:ext cx="3641333" cy="36413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EC4E8F9-0A00-7219-775D-C28AE387F545}"/>
              </a:ext>
            </a:extLst>
          </p:cNvPr>
          <p:cNvSpPr/>
          <p:nvPr/>
        </p:nvSpPr>
        <p:spPr>
          <a:xfrm>
            <a:off x="0" y="1912716"/>
            <a:ext cx="12192000" cy="3226443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ED1A366-0A03-20EB-B26A-FFDD83B85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17" y="497833"/>
            <a:ext cx="9430500" cy="628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298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1CC4-F679-CC31-273F-8410D36D8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50" y="157913"/>
            <a:ext cx="10715807" cy="887297"/>
          </a:xfrm>
        </p:spPr>
        <p:txBody>
          <a:bodyPr>
            <a:normAutofit/>
          </a:bodyPr>
          <a:lstStyle/>
          <a:p>
            <a:r>
              <a:rPr lang="en-CA" b="1"/>
              <a:t>Classical Battleship</a:t>
            </a:r>
          </a:p>
        </p:txBody>
      </p:sp>
      <p:pic>
        <p:nvPicPr>
          <p:cNvPr id="9" name="My movie 002">
            <a:hlinkClick r:id="" action="ppaction://media"/>
            <a:extLst>
              <a:ext uri="{FF2B5EF4-FFF2-40B4-BE49-F238E27FC236}">
                <a16:creationId xmlns:a16="http://schemas.microsoft.com/office/drawing/2014/main" id="{FC287470-7418-EA5C-0CFD-A29A31F0CEE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4172"/>
                </p14:media>
              </p:ext>
            </p:extLst>
          </p:nvPr>
        </p:nvPicPr>
        <p:blipFill>
          <a:blip r:embed="rId4"/>
          <a:srcRect l="11361" t="10719" r="19730" b="5756"/>
          <a:stretch>
            <a:fillRect/>
          </a:stretch>
        </p:blipFill>
        <p:spPr>
          <a:xfrm>
            <a:off x="4977115" y="1542464"/>
            <a:ext cx="6777207" cy="42826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0BFE7B-83D8-6C19-A7D2-F424CAE8C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2308" y="263486"/>
            <a:ext cx="2737922" cy="781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D9F881-0ADE-9E57-313D-5C2F2B8EF132}"/>
              </a:ext>
            </a:extLst>
          </p:cNvPr>
          <p:cNvSpPr txBox="1"/>
          <p:nvPr/>
        </p:nvSpPr>
        <p:spPr>
          <a:xfrm>
            <a:off x="620550" y="1309067"/>
            <a:ext cx="4116703" cy="46612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Each player places battleships on their grid.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b="1" dirty="0"/>
              <a:t>Player 1</a:t>
            </a:r>
            <a:r>
              <a:rPr lang="en-US" sz="2000" dirty="0"/>
              <a:t> fires by selecting a square on </a:t>
            </a:r>
            <a:r>
              <a:rPr lang="en-US" sz="2000" b="1" dirty="0"/>
              <a:t>Player 2’s</a:t>
            </a:r>
            <a:r>
              <a:rPr lang="en-US" sz="2000" dirty="0"/>
              <a:t> grid.</a:t>
            </a:r>
            <a:endParaRPr lang="en-US" sz="2000" dirty="0"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The attacked square is marked and turns red if a ship is hit.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/>
              <a:t>Player 2 takes a turn and follows the same procedure.</a:t>
            </a:r>
            <a:endParaRPr lang="en-US" dirty="0"/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/>
              <a:t>The game ends when one player’s entire fleet is sunk.</a:t>
            </a:r>
            <a:endParaRPr lang="en-US" sz="2000" dirty="0">
              <a:ea typeface="Calibri"/>
              <a:cs typeface="Calibri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960FB6F-0A30-4BB3-DAD5-D921D2F0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2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EFF602-EF18-08C6-B060-1A242E464E7A}"/>
              </a:ext>
            </a:extLst>
          </p:cNvPr>
          <p:cNvSpPr txBox="1"/>
          <p:nvPr/>
        </p:nvSpPr>
        <p:spPr>
          <a:xfrm>
            <a:off x="0" y="6455578"/>
            <a:ext cx="4229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https://www.battleshiponline.org/</a:t>
            </a:r>
          </a:p>
        </p:txBody>
      </p:sp>
      <p:pic>
        <p:nvPicPr>
          <p:cNvPr id="13" name="Picture 12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5414040E-38E7-26CC-AB76-2B017AB312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718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6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deo game screen capture&#10;&#10;AI-generated content may be incorrect.">
            <a:extLst>
              <a:ext uri="{FF2B5EF4-FFF2-40B4-BE49-F238E27FC236}">
                <a16:creationId xmlns:a16="http://schemas.microsoft.com/office/drawing/2014/main" id="{DAF50A30-D55D-7035-04A7-6CE7DA9AF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4417" y="1321814"/>
            <a:ext cx="6312919" cy="48613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372059-29A5-58CE-7253-AFCE42A29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2308" y="263486"/>
            <a:ext cx="2737922" cy="7817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578023-BC94-35B2-EDFF-5044695315BD}"/>
              </a:ext>
            </a:extLst>
          </p:cNvPr>
          <p:cNvSpPr txBox="1"/>
          <p:nvPr/>
        </p:nvSpPr>
        <p:spPr>
          <a:xfrm>
            <a:off x="645216" y="1183064"/>
            <a:ext cx="4899057" cy="512294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2000" b="1" dirty="0">
                <a:ea typeface="Calibri"/>
                <a:cs typeface="Calibri"/>
              </a:rPr>
              <a:t>Attacker</a:t>
            </a:r>
            <a:r>
              <a:rPr lang="en-US" sz="2000" dirty="0">
                <a:ea typeface="Calibri"/>
                <a:cs typeface="Calibri"/>
              </a:rPr>
              <a:t> can send a superposition of 2 attacks on </a:t>
            </a:r>
            <a:r>
              <a:rPr lang="en-US" sz="2000" b="1" dirty="0">
                <a:ea typeface="Calibri"/>
                <a:cs typeface="Calibri"/>
              </a:rPr>
              <a:t>defender's</a:t>
            </a:r>
            <a:r>
              <a:rPr lang="en-US" sz="2000" dirty="0">
                <a:ea typeface="Calibri"/>
                <a:cs typeface="Calibri"/>
              </a:rPr>
              <a:t> grid with different arbitrary phases.</a:t>
            </a:r>
            <a:endParaRPr lang="en-US" dirty="0"/>
          </a:p>
          <a:p>
            <a:pPr marL="342900" indent="-3429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2000" b="1" dirty="0">
                <a:ea typeface="Calibri"/>
                <a:cs typeface="Calibri"/>
              </a:rPr>
              <a:t>Defender </a:t>
            </a:r>
            <a:r>
              <a:rPr lang="en-US" sz="2000" dirty="0">
                <a:ea typeface="Calibri"/>
                <a:cs typeface="Calibri"/>
              </a:rPr>
              <a:t>can attempt to defend any one position via destructive interference of the phases and attack another, or attack 2 positions.</a:t>
            </a:r>
          </a:p>
          <a:p>
            <a:pPr marL="342900" indent="-34290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15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A measurement is done to determine which attack lands. </a:t>
            </a:r>
          </a:p>
          <a:p>
            <a:pPr marL="342900" indent="-342900">
              <a:lnSpc>
                <a:spcPct val="150000"/>
              </a:lnSpc>
              <a:buClr>
                <a:srgbClr val="524EAB"/>
              </a:buClr>
              <a:buSzPct val="114999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On the next turn, the attacking and defending roles switch.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386E80A-3019-5985-41BC-DFD25413A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077A96-570D-AB95-A3B6-5A8E8DCD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50" y="157913"/>
            <a:ext cx="10715807" cy="887297"/>
          </a:xfrm>
        </p:spPr>
        <p:txBody>
          <a:bodyPr>
            <a:normAutofit/>
          </a:bodyPr>
          <a:lstStyle/>
          <a:p>
            <a:r>
              <a:rPr lang="en-CA" b="1" err="1"/>
              <a:t>QStrike</a:t>
            </a:r>
            <a:r>
              <a:rPr lang="en-CA" b="1"/>
              <a:t>!</a:t>
            </a:r>
          </a:p>
        </p:txBody>
      </p:sp>
      <p:pic>
        <p:nvPicPr>
          <p:cNvPr id="10" name="Picture 9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6B442847-8196-2FA4-E23A-BBE1CB5BC2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69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1CC4-F679-CC31-273F-8410D36D8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50" y="157913"/>
            <a:ext cx="10715807" cy="887297"/>
          </a:xfrm>
        </p:spPr>
        <p:txBody>
          <a:bodyPr>
            <a:normAutofit/>
          </a:bodyPr>
          <a:lstStyle/>
          <a:p>
            <a:r>
              <a:rPr lang="en-CA" b="1" err="1"/>
              <a:t>QStrike</a:t>
            </a:r>
            <a:r>
              <a:rPr lang="en-CA" b="1"/>
              <a:t>: Let’s Go Quantum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0BFE7B-83D8-6C19-A7D2-F424CAE8C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2308" y="263486"/>
            <a:ext cx="2737922" cy="78172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14561A-9B1F-71C0-053C-D0F034BB57B3}"/>
              </a:ext>
            </a:extLst>
          </p:cNvPr>
          <p:cNvSpPr txBox="1">
            <a:spLocks/>
          </p:cNvSpPr>
          <p:nvPr/>
        </p:nvSpPr>
        <p:spPr>
          <a:xfrm>
            <a:off x="739739" y="1397285"/>
            <a:ext cx="10690491" cy="447180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0">
              <a:buNone/>
            </a:pPr>
            <a:endParaRPr lang="en-US" sz="2800"/>
          </a:p>
        </p:txBody>
      </p:sp>
      <p:pic>
        <p:nvPicPr>
          <p:cNvPr id="1026" name="Picture 2" descr="Bloch sphere representation of different superposition states. | Download  Scientific Diagram">
            <a:extLst>
              <a:ext uri="{FF2B5EF4-FFF2-40B4-BE49-F238E27FC236}">
                <a16:creationId xmlns:a16="http://schemas.microsoft.com/office/drawing/2014/main" id="{3D685A69-1032-4C46-C4B5-7661953C7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92" y="2548526"/>
            <a:ext cx="5637031" cy="37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C2C6FC-9560-8AF6-0750-9945D0B5A9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184" y="1419319"/>
            <a:ext cx="3936319" cy="458031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58E412-EE5A-5534-CD80-A883A955B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FF88E3-6EBB-B1AC-2301-D6C531A3CCF0}"/>
              </a:ext>
            </a:extLst>
          </p:cNvPr>
          <p:cNvSpPr txBox="1"/>
          <p:nvPr/>
        </p:nvSpPr>
        <p:spPr>
          <a:xfrm>
            <a:off x="0" y="6302126"/>
            <a:ext cx="10013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err="1"/>
              <a:t>Krenner</a:t>
            </a:r>
            <a:r>
              <a:rPr lang="en-CA" sz="1600"/>
              <a:t>, Hubert </a:t>
            </a:r>
            <a:r>
              <a:rPr lang="en-CA" sz="1600" err="1"/>
              <a:t>st.</a:t>
            </a:r>
            <a:r>
              <a:rPr lang="en-CA" sz="1600"/>
              <a:t> al.(2005). New Journal of Physics. 7. 10.1088/1367-2630/7/1/184.</a:t>
            </a:r>
          </a:p>
          <a:p>
            <a:r>
              <a:rPr lang="en-US" sz="1600"/>
              <a:t>Dür, W. &amp; Heusler, Stefan. (2013). What we can learn about quantum physics from a single qubit. </a:t>
            </a:r>
            <a:r>
              <a:rPr lang="en-CA" sz="160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FB6D2B-E301-50C1-EBA3-8D956CB93CAB}"/>
              </a:ext>
            </a:extLst>
          </p:cNvPr>
          <p:cNvSpPr txBox="1"/>
          <p:nvPr/>
        </p:nvSpPr>
        <p:spPr>
          <a:xfrm>
            <a:off x="620550" y="1309067"/>
            <a:ext cx="4116703" cy="14296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Quantum Superposition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Quantum Phase and Interference</a:t>
            </a:r>
          </a:p>
          <a:p>
            <a:pPr marL="285750" indent="-2857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120000"/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Measurement</a:t>
            </a:r>
          </a:p>
        </p:txBody>
      </p:sp>
      <p:pic>
        <p:nvPicPr>
          <p:cNvPr id="9" name="Picture 8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C5A2EC88-F178-CC46-E44F-3CE983097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6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5CA2BE-910C-4468-4337-E29701AD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37CC1-39E2-9DFC-BB79-7322988DD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50" y="157913"/>
            <a:ext cx="10715807" cy="887297"/>
          </a:xfrm>
        </p:spPr>
        <p:txBody>
          <a:bodyPr>
            <a:normAutofit/>
          </a:bodyPr>
          <a:lstStyle/>
          <a:p>
            <a:r>
              <a:rPr lang="en-CA" b="1"/>
              <a:t>Quantum Mechanics on Fire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563AEF-AF68-76E8-FB37-5B340285A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2308" y="263486"/>
            <a:ext cx="2737922" cy="78172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FB9014-448C-3CE4-BA72-6D155EB85683}"/>
              </a:ext>
            </a:extLst>
          </p:cNvPr>
          <p:cNvSpPr txBox="1">
            <a:spLocks/>
          </p:cNvSpPr>
          <p:nvPr/>
        </p:nvSpPr>
        <p:spPr>
          <a:xfrm>
            <a:off x="739739" y="1724628"/>
            <a:ext cx="1193233" cy="41444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3050" indent="-263525">
              <a:buFont typeface="Arial" panose="020B0604020202020204" pitchFamily="34" charset="0"/>
              <a:buChar char="•"/>
            </a:pPr>
            <a:endParaRPr lang="en-US" sz="2800"/>
          </a:p>
        </p:txBody>
      </p:sp>
      <p:pic>
        <p:nvPicPr>
          <p:cNvPr id="3" name="Content Placeholder 5" descr="A diagram of a music score&#10;&#10;AI-generated content may be incorrect.">
            <a:extLst>
              <a:ext uri="{FF2B5EF4-FFF2-40B4-BE49-F238E27FC236}">
                <a16:creationId xmlns:a16="http://schemas.microsoft.com/office/drawing/2014/main" id="{96316B35-D13E-2196-E923-E9536A10C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"/>
          <a:stretch>
            <a:fillRect/>
          </a:stretch>
        </p:blipFill>
        <p:spPr>
          <a:xfrm>
            <a:off x="620550" y="1555348"/>
            <a:ext cx="11062442" cy="3747304"/>
          </a:xfrm>
          <a:ln w="12700">
            <a:solidFill>
              <a:schemeClr val="accent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38551-18BC-6BCD-5368-811779CDE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431E5F-E216-C106-F027-7A61AF4F484C}"/>
              </a:ext>
            </a:extLst>
          </p:cNvPr>
          <p:cNvSpPr txBox="1"/>
          <p:nvPr/>
        </p:nvSpPr>
        <p:spPr>
          <a:xfrm>
            <a:off x="1470949" y="5482949"/>
            <a:ext cx="9692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err="1"/>
              <a:t>QStrike</a:t>
            </a:r>
            <a:r>
              <a:rPr lang="en-CA" sz="2400" b="1"/>
              <a:t> Quantum Circuit </a:t>
            </a:r>
            <a:r>
              <a:rPr lang="en-CA" sz="2400"/>
              <a:t>based on linear combination of unitary circuits</a:t>
            </a:r>
          </a:p>
        </p:txBody>
      </p:sp>
      <p:pic>
        <p:nvPicPr>
          <p:cNvPr id="12" name="Picture 11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E31F6AD1-7997-5A98-79C6-4EDF18DFA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1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10D5AC-02EB-C134-00BA-69E5A9D30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9B309-3678-749C-1C1B-70605236E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550" y="157913"/>
            <a:ext cx="10715807" cy="887297"/>
          </a:xfrm>
        </p:spPr>
        <p:txBody>
          <a:bodyPr>
            <a:normAutofit/>
          </a:bodyPr>
          <a:lstStyle/>
          <a:p>
            <a:r>
              <a:rPr lang="en-CA" b="1" err="1"/>
              <a:t>QStrike</a:t>
            </a:r>
            <a:r>
              <a:rPr lang="en-CA" b="1"/>
              <a:t> in 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6965AA-9D46-54F1-DCF1-FAD4DD474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2308" y="263486"/>
            <a:ext cx="2737922" cy="78172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B4F732F-65D8-F963-0C8E-4F83EDF80E28}"/>
              </a:ext>
            </a:extLst>
          </p:cNvPr>
          <p:cNvSpPr txBox="1">
            <a:spLocks/>
          </p:cNvSpPr>
          <p:nvPr/>
        </p:nvSpPr>
        <p:spPr>
          <a:xfrm>
            <a:off x="739739" y="1397285"/>
            <a:ext cx="10690491" cy="447180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0">
              <a:buNone/>
            </a:pPr>
            <a:endParaRPr lang="en-US" sz="2800"/>
          </a:p>
          <a:p>
            <a:pPr marL="273050" indent="-263525">
              <a:buFont typeface="Arial" panose="020B0604020202020204" pitchFamily="34" charset="0"/>
              <a:buChar char="•"/>
            </a:pPr>
            <a:endParaRPr lang="en-US" sz="2800"/>
          </a:p>
        </p:txBody>
      </p:sp>
      <p:pic>
        <p:nvPicPr>
          <p:cNvPr id="8" name="My movie 003">
            <a:hlinkClick r:id="" action="ppaction://media"/>
            <a:extLst>
              <a:ext uri="{FF2B5EF4-FFF2-40B4-BE49-F238E27FC236}">
                <a16:creationId xmlns:a16="http://schemas.microsoft.com/office/drawing/2014/main" id="{1EBD60C5-04A3-11B8-493B-F83BB452C3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402" t="21574" r="791" b="21766"/>
          <a:stretch>
            <a:fillRect/>
          </a:stretch>
        </p:blipFill>
        <p:spPr>
          <a:xfrm>
            <a:off x="1519716" y="1445353"/>
            <a:ext cx="8917473" cy="328904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F2B35-56C5-5565-A1F3-F5BF4102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60A820-79E2-4096-BA6E-99C332A20A1A}"/>
              </a:ext>
            </a:extLst>
          </p:cNvPr>
          <p:cNvSpPr/>
          <p:nvPr/>
        </p:nvSpPr>
        <p:spPr>
          <a:xfrm>
            <a:off x="1785269" y="5052888"/>
            <a:ext cx="497711" cy="544010"/>
          </a:xfrm>
          <a:prstGeom prst="rect">
            <a:avLst/>
          </a:prstGeom>
          <a:solidFill>
            <a:srgbClr val="4E9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93F5CC-F93C-B59A-8CA8-BC79B23DC4AF}"/>
              </a:ext>
            </a:extLst>
          </p:cNvPr>
          <p:cNvSpPr/>
          <p:nvPr/>
        </p:nvSpPr>
        <p:spPr>
          <a:xfrm>
            <a:off x="3594068" y="5029738"/>
            <a:ext cx="538094" cy="56716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5DD1AD-8C67-D3CE-9CDF-F315FCA98D81}"/>
              </a:ext>
            </a:extLst>
          </p:cNvPr>
          <p:cNvSpPr/>
          <p:nvPr/>
        </p:nvSpPr>
        <p:spPr>
          <a:xfrm>
            <a:off x="5440358" y="5053079"/>
            <a:ext cx="538094" cy="54401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E06E12-7146-526B-AD11-CC147B8A9B02}"/>
              </a:ext>
            </a:extLst>
          </p:cNvPr>
          <p:cNvSpPr/>
          <p:nvPr/>
        </p:nvSpPr>
        <p:spPr>
          <a:xfrm>
            <a:off x="7315754" y="5052888"/>
            <a:ext cx="538094" cy="544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778C27-C18F-9D2C-C55B-195CD3BD70A7}"/>
              </a:ext>
            </a:extLst>
          </p:cNvPr>
          <p:cNvSpPr/>
          <p:nvPr/>
        </p:nvSpPr>
        <p:spPr>
          <a:xfrm>
            <a:off x="9372992" y="5052888"/>
            <a:ext cx="538094" cy="54401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8DC5D-6C55-331C-962B-C96B647D215F}"/>
              </a:ext>
            </a:extLst>
          </p:cNvPr>
          <p:cNvSpPr txBox="1"/>
          <p:nvPr/>
        </p:nvSpPr>
        <p:spPr>
          <a:xfrm>
            <a:off x="1415544" y="5795107"/>
            <a:ext cx="2716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Spaceships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9CC423-8C36-4D22-1BA8-61EBFEECCADC}"/>
              </a:ext>
            </a:extLst>
          </p:cNvPr>
          <p:cNvSpPr txBox="1"/>
          <p:nvPr/>
        </p:nvSpPr>
        <p:spPr>
          <a:xfrm>
            <a:off x="5067913" y="5784791"/>
            <a:ext cx="1666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Spaceship hit!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34B13B-933F-CD53-FD4E-39E526C9B5C5}"/>
              </a:ext>
            </a:extLst>
          </p:cNvPr>
          <p:cNvSpPr txBox="1"/>
          <p:nvPr/>
        </p:nvSpPr>
        <p:spPr>
          <a:xfrm>
            <a:off x="6986793" y="5802947"/>
            <a:ext cx="1666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Missed shot!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0ED228-87E0-D0AD-DC6C-9F0E1DA0F8F0}"/>
              </a:ext>
            </a:extLst>
          </p:cNvPr>
          <p:cNvSpPr txBox="1"/>
          <p:nvPr/>
        </p:nvSpPr>
        <p:spPr>
          <a:xfrm>
            <a:off x="8922448" y="5784791"/>
            <a:ext cx="2430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Selected shots!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CDBA7F-C3E9-79FA-7C28-0B0D5E05AE43}"/>
              </a:ext>
            </a:extLst>
          </p:cNvPr>
          <p:cNvSpPr txBox="1"/>
          <p:nvPr/>
        </p:nvSpPr>
        <p:spPr>
          <a:xfrm>
            <a:off x="3108008" y="5800005"/>
            <a:ext cx="1690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Defence is on!</a:t>
            </a:r>
          </a:p>
        </p:txBody>
      </p:sp>
      <p:pic>
        <p:nvPicPr>
          <p:cNvPr id="18" name="Picture 17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E6690CC4-786F-D218-AEC2-E208A5F16F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BE7C2-1911-866E-9F75-EC4CACB6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Destroy your enemies with </a:t>
            </a:r>
            <a:r>
              <a:rPr lang="en-US" sz="6000" err="1">
                <a:solidFill>
                  <a:schemeClr val="tx1">
                    <a:lumMod val="85000"/>
                    <a:lumOff val="15000"/>
                  </a:schemeClr>
                </a:solidFill>
              </a:rPr>
              <a:t>QStrike</a:t>
            </a:r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</a:p>
        </p:txBody>
      </p:sp>
      <p:pic>
        <p:nvPicPr>
          <p:cNvPr id="6" name="Content Placeholder 4" descr="A video game screen capture&#10;&#10;AI-generated content may be incorrect.">
            <a:extLst>
              <a:ext uri="{FF2B5EF4-FFF2-40B4-BE49-F238E27FC236}">
                <a16:creationId xmlns:a16="http://schemas.microsoft.com/office/drawing/2014/main" id="{50A151D7-5F6A-7F1F-27AF-85AA851A2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27" r="-1" b="13801"/>
          <a:stretch>
            <a:fillRect/>
          </a:stretch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40C18-FA70-8569-BF8A-DF8C2BDE7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48CC95F-0247-41B6-91CF-DC97C76A7088}" type="slidenum">
              <a:rPr lang="en-US" smtClean="0"/>
              <a:pPr defTabSz="914400"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5" name="Picture 4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83365E60-B92A-921A-6EB0-FF482872C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306" y="5927347"/>
            <a:ext cx="1425793" cy="142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05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1BAA73E8-2D2F-8F58-BCD4-ACA3041AE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>
            <a:fillRect/>
          </a:stretch>
        </p:blipFill>
        <p:spPr>
          <a:xfrm rot="10800000">
            <a:off x="-1" y="-2"/>
            <a:ext cx="12192000" cy="68580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4DCC0C-4F52-BFF5-BC1C-A1DF98443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A logo with a black background&#10;&#10;AI-generated content may be incorrect.">
            <a:extLst>
              <a:ext uri="{FF2B5EF4-FFF2-40B4-BE49-F238E27FC236}">
                <a16:creationId xmlns:a16="http://schemas.microsoft.com/office/drawing/2014/main" id="{39C06334-BFB9-329F-033D-12672480B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1355" y="-585811"/>
            <a:ext cx="3161841" cy="31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126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b2ba73e-0f4b-4429-927c-fdb561089e1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0367582461584093D58602366DCCE8" ma:contentTypeVersion="17" ma:contentTypeDescription="Create a new document." ma:contentTypeScope="" ma:versionID="291550ca481dd8a468085eaacf3a1bc2">
  <xsd:schema xmlns:xsd="http://www.w3.org/2001/XMLSchema" xmlns:xs="http://www.w3.org/2001/XMLSchema" xmlns:p="http://schemas.microsoft.com/office/2006/metadata/properties" xmlns:ns3="9b2ba73e-0f4b-4429-927c-fdb561089e17" xmlns:ns4="3eac5977-e12d-4969-a06e-4138f3192b7b" targetNamespace="http://schemas.microsoft.com/office/2006/metadata/properties" ma:root="true" ma:fieldsID="235289968cf042eb156c59012d42b930" ns3:_="" ns4:_="">
    <xsd:import namespace="9b2ba73e-0f4b-4429-927c-fdb561089e17"/>
    <xsd:import namespace="3eac5977-e12d-4969-a06e-4138f3192b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2ba73e-0f4b-4429-927c-fdb561089e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4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ac5977-e12d-4969-a06e-4138f3192b7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460238-6008-4DDA-B6B7-773A90F974B0}">
  <ds:schemaRefs>
    <ds:schemaRef ds:uri="3eac5977-e12d-4969-a06e-4138f3192b7b"/>
    <ds:schemaRef ds:uri="9b2ba73e-0f4b-4429-927c-fdb561089e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7A2D974-B7A4-472F-A0EF-F834199884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D26287-521C-4B26-A100-AD6D835280F8}">
  <ds:schemaRefs>
    <ds:schemaRef ds:uri="3eac5977-e12d-4969-a06e-4138f3192b7b"/>
    <ds:schemaRef ds:uri="9b2ba73e-0f4b-4429-927c-fdb561089e1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343</Words>
  <Application>Microsoft Macintosh PowerPoint</Application>
  <PresentationFormat>Widescreen</PresentationFormat>
  <Paragraphs>42</Paragraphs>
  <Slides>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Arial,Sans-Serif</vt:lpstr>
      <vt:lpstr>Calibri</vt:lpstr>
      <vt:lpstr>Calibri Light</vt:lpstr>
      <vt:lpstr>Retrospect</vt:lpstr>
      <vt:lpstr>PowerPoint Presentation</vt:lpstr>
      <vt:lpstr>Classical Battleship</vt:lpstr>
      <vt:lpstr>QStrike!</vt:lpstr>
      <vt:lpstr>QStrike: Let’s Go Quantum</vt:lpstr>
      <vt:lpstr>Quantum Mechanics on Fire</vt:lpstr>
      <vt:lpstr>QStrike in Action</vt:lpstr>
      <vt:lpstr>Destroy your enemies with QStrike!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Mahkame Salimi</dc:creator>
  <cp:lastModifiedBy>Sabah Ud Din Ahmad</cp:lastModifiedBy>
  <cp:revision>1</cp:revision>
  <dcterms:created xsi:type="dcterms:W3CDTF">2025-06-20T15:19:28Z</dcterms:created>
  <dcterms:modified xsi:type="dcterms:W3CDTF">2025-06-20T19:13:48Z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0x0101009E0367582461584093D58602366DCCE8</vt:lpwstr>
  </property>
</Properties>
</file>